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12190400"/>
  <p:notesSz cx="6858000" cy="9144000"/>
  <p:embeddedFontLs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6F05A1-C45A-4109-ACA5-8959E7BC2584}">
  <a:tblStyle styleId="{776F05A1-C45A-4109-ACA5-8959E7BC25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OpenSans-bold.fntdata"/><Relationship Id="rId14" Type="http://schemas.openxmlformats.org/officeDocument/2006/relationships/slide" Target="slides/slide8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7ac2a491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17ac2a4912_0_5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b91b8e8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1b91b8e8d6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7ac2a491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17ac2a4912_0_4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7ac2a491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17ac2a4912_0_5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b60d5c0f6c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b60d5c0f6c_0_35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942b2db5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1942b2db5d_0_1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ba089a856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ba089a856d_0_6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bf6a1985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bf6a1985d0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ee5a5bb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cee5a5bb9f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8098f37e5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8098f37e5f_0_2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a089a85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1ba089a856d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8098f37e5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8098f37e5f_0_6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8098f37e5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8098f37e5f_0_4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a7ece70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1a7ece7007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8098f37e5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8098f37e5f_0_7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8098f37e5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8098f37e5f_0_4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8098f37e5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18098f37e5f_0_10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1a7ece700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1a7ece7007_0_1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bf73630be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bf73630be8_0_2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bf73630be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1bf73630be8_0_4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a7ece700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1a7ece7007_0_2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b60d5c0f6c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b60d5c0f6c_0_21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7ac2a491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217ac2a4912_0_7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b60d5c0f6c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b60d5c0f6c_0_24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a7ffda4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1a7ffda4d6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b60d5c0f6c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1b60d5c0f6c_0_23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7ac2a491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17ac2a4912_0_8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7ac2a491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17ac2a4912_0_2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mailto:info@tknika.eus" TargetMode="External"/><Relationship Id="rId4" Type="http://schemas.openxmlformats.org/officeDocument/2006/relationships/image" Target="../media/image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-Izenburua">
  <p:cSld name="0-Izenburu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2618979" y="1868344"/>
            <a:ext cx="6765101" cy="21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ource Sans Pro"/>
              <a:buNone/>
              <a:defRPr b="1"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561" y="5042534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cxnSp>
        <p:nvCxnSpPr>
          <p:cNvPr id="21" name="Google Shape;21;p2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_unevoc.png"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Indizea">
  <p:cSld name="1-Indizea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78582" y="1124744"/>
            <a:ext cx="11161240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295006" y="1988840"/>
            <a:ext cx="3600400" cy="3528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9250" lvl="1" marL="9144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9250" lvl="2" marL="1371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9250" lvl="3" marL="18288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9250" lvl="4" marL="22860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.png"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 tituluarekin">
  <p:cSld name="2-Atala tituluareki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609521" y="764704"/>
            <a:ext cx="1097137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  <a:defRPr b="1" sz="4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>
            <p:ph idx="1" type="body"/>
          </p:nvPr>
        </p:nvSpPr>
        <p:spPr>
          <a:xfrm>
            <a:off x="622598" y="2204864"/>
            <a:ext cx="7200800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622598" y="1340768"/>
            <a:ext cx="10945215" cy="43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600"/>
              </a:spcBef>
              <a:spcAft>
                <a:spcPts val="0"/>
              </a:spcAft>
              <a:buClr>
                <a:srgbClr val="CEDA2E"/>
              </a:buClr>
              <a:buSzPts val="3000"/>
              <a:buNone/>
              <a:defRPr sz="3000">
                <a:solidFill>
                  <a:srgbClr val="CEDA2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4191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4191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4191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4191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>
            <p:ph idx="3" type="pic"/>
          </p:nvPr>
        </p:nvSpPr>
        <p:spPr>
          <a:xfrm>
            <a:off x="8039100" y="2205038"/>
            <a:ext cx="3529013" cy="381635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Amaiera">
  <p:cSld name="3-Amaiera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609521" y="1288131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b="1"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828561" y="5038328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49" name="Google Shape;49;p5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5"/>
          <p:cNvSpPr txBox="1"/>
          <p:nvPr/>
        </p:nvSpPr>
        <p:spPr>
          <a:xfrm>
            <a:off x="635542" y="2852936"/>
            <a:ext cx="109322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Zamalbide Auzoa z/g - 20100 Errenteria (Gipuzkoa)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T. (+34) 943 082 900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sng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info@tknika.eus</a:t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www.tknika.eus</a:t>
            </a:r>
            <a:endParaRPr/>
          </a:p>
        </p:txBody>
      </p:sp>
      <p:pic>
        <p:nvPicPr>
          <p:cNvPr descr="G:\Mi unidad\ana\Tknika\LOGOs TKNIKA\header_ppt_unevoc.png" id="51" name="Google Shape;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">
  <p:cSld name="2-Atala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idx="1" type="body"/>
          </p:nvPr>
        </p:nvSpPr>
        <p:spPr>
          <a:xfrm>
            <a:off x="622598" y="1192033"/>
            <a:ext cx="7200800" cy="4829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6"/>
          <p:cNvSpPr/>
          <p:nvPr>
            <p:ph idx="2" type="pic"/>
          </p:nvPr>
        </p:nvSpPr>
        <p:spPr>
          <a:xfrm>
            <a:off x="8039100" y="1192033"/>
            <a:ext cx="3529013" cy="482935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59" name="Google Shape;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ala_v2">
  <p:cSld name="Atala_v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/>
          <p:nvPr>
            <p:ph idx="1" type="body"/>
          </p:nvPr>
        </p:nvSpPr>
        <p:spPr>
          <a:xfrm>
            <a:off x="622598" y="1628800"/>
            <a:ext cx="109446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30708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8"/>
              <a:buFont typeface="Courier New"/>
              <a:buChar char="o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623206" y="6565359"/>
            <a:ext cx="151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Ziberlab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:\Mi unidad\ana\Tknika\LOGOs TKNIKA\header_ppt_unevoc.png" id="66" name="Google Shape;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21.png"/><Relationship Id="rId9" Type="http://schemas.openxmlformats.org/officeDocument/2006/relationships/hyperlink" Target="https://github.com/jakejarvis/awesome-shodan-queries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31.png"/><Relationship Id="rId8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document/d/1nmKZ-hqw_ZdIseQnwFOlvNDwfAmfSyI9S8bUeMRoi08/edit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50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Relationship Id="rId7" Type="http://schemas.openxmlformats.org/officeDocument/2006/relationships/hyperlink" Target="http://200kw-man01.dyndns.org/Portal/Portal.mwsl?PriNav=Start" TargetMode="External"/><Relationship Id="rId8" Type="http://schemas.openxmlformats.org/officeDocument/2006/relationships/hyperlink" Target="https://77.210.146.2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s.wikipedia.org/wiki/Google_Hacking" TargetMode="External"/><Relationship Id="rId4" Type="http://schemas.openxmlformats.org/officeDocument/2006/relationships/hyperlink" Target="https://es.wikipedia.org/wiki/Google_Hacking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20.png"/><Relationship Id="rId5" Type="http://schemas.openxmlformats.org/officeDocument/2006/relationships/image" Target="../media/image42.png"/><Relationship Id="rId6" Type="http://schemas.openxmlformats.org/officeDocument/2006/relationships/image" Target="../media/image49.png"/><Relationship Id="rId7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cs.google.com/document/d/1tZhENEI0l-iJRMh_fSEdl92zVxgAhrWzC5Y7qWoafiY/edit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Relationship Id="rId6" Type="http://schemas.openxmlformats.org/officeDocument/2006/relationships/image" Target="../media/image45.png"/><Relationship Id="rId7" Type="http://schemas.openxmlformats.org/officeDocument/2006/relationships/hyperlink" Target="https://www.dragonjar.org/foca-herramienta-para-analisis-meta-datos.x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google.com/document/d/12OKlWGOawfFpDHQ7huh_LBS16CBfqG30AJUi8NeoeX4/edi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8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32.png"/><Relationship Id="rId6" Type="http://schemas.openxmlformats.org/officeDocument/2006/relationships/hyperlink" Target="https://www.shodan.io/" TargetMode="External"/><Relationship Id="rId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/>
        </p:nvSpPr>
        <p:spPr>
          <a:xfrm>
            <a:off x="874626" y="4973106"/>
            <a:ext cx="1044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8"/>
          <p:cNvSpPr txBox="1"/>
          <p:nvPr>
            <p:ph idx="12" type="sldNum"/>
          </p:nvPr>
        </p:nvSpPr>
        <p:spPr>
          <a:xfrm>
            <a:off x="8739781" y="6232227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7391350" y="116632"/>
            <a:ext cx="1296144" cy="7920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escargas\UNEVOC_Network_Logo_blue_en.png" id="75" name="Google Shape;7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326" y="248123"/>
            <a:ext cx="552160" cy="4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/>
          <p:nvPr>
            <p:ph idx="4294967295" type="title"/>
          </p:nvPr>
        </p:nvSpPr>
        <p:spPr>
          <a:xfrm>
            <a:off x="1763825" y="4098300"/>
            <a:ext cx="9672900" cy="11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3.- Equipos expuestos en internet </a:t>
            </a:r>
            <a:endParaRPr/>
          </a:p>
        </p:txBody>
      </p:sp>
      <p:sp>
        <p:nvSpPr>
          <p:cNvPr id="77" name="Google Shape;77;p8"/>
          <p:cNvSpPr txBox="1"/>
          <p:nvPr/>
        </p:nvSpPr>
        <p:spPr>
          <a:xfrm>
            <a:off x="408600" y="1487875"/>
            <a:ext cx="11445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5200">
                <a:solidFill>
                  <a:srgbClr val="000000"/>
                </a:solidFill>
              </a:rPr>
              <a:t>ATAQUES A SCI</a:t>
            </a:r>
            <a:endParaRPr sz="5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5200">
                <a:solidFill>
                  <a:srgbClr val="000000"/>
                </a:solidFill>
              </a:rPr>
              <a:t>COMUNICACIONES NO SEGURAS</a:t>
            </a:r>
            <a:endParaRPr b="1" sz="50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251400" y="764700"/>
            <a:ext cx="11442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</a:t>
            </a:r>
            <a:r>
              <a:rPr lang="es-ES"/>
              <a:t>Equipos expuestos en internet - Shodan</a:t>
            </a:r>
            <a:endParaRPr/>
          </a:p>
        </p:txBody>
      </p:sp>
      <p:sp>
        <p:nvSpPr>
          <p:cNvPr id="153" name="Google Shape;153;p1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800" y="1257500"/>
            <a:ext cx="7307573" cy="521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251400" y="764700"/>
            <a:ext cx="11442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</a:t>
            </a:r>
            <a:r>
              <a:rPr lang="es-ES"/>
              <a:t>Equipos expuestos en internet - Shodan</a:t>
            </a:r>
            <a:endParaRPr/>
          </a:p>
        </p:txBody>
      </p:sp>
      <p:sp>
        <p:nvSpPr>
          <p:cNvPr id="160" name="Google Shape;160;p1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800" y="1257500"/>
            <a:ext cx="7258727" cy="521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title"/>
          </p:nvPr>
        </p:nvSpPr>
        <p:spPr>
          <a:xfrm>
            <a:off x="251400" y="764700"/>
            <a:ext cx="11442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</a:t>
            </a:r>
            <a:r>
              <a:rPr lang="es-ES"/>
              <a:t>Equipos expuestos en internet - Shodan</a:t>
            </a:r>
            <a:endParaRPr/>
          </a:p>
        </p:txBody>
      </p:sp>
      <p:sp>
        <p:nvSpPr>
          <p:cNvPr id="167" name="Google Shape;167;p1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550" y="1257475"/>
            <a:ext cx="7831269" cy="52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251400" y="764700"/>
            <a:ext cx="11442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</a:t>
            </a:r>
            <a:r>
              <a:rPr lang="es-ES"/>
              <a:t>Equipos expuestos en internet - Shodan</a:t>
            </a:r>
            <a:endParaRPr/>
          </a:p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3100"/>
            <a:ext cx="47815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475" y="1299250"/>
            <a:ext cx="352425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8225" y="2491925"/>
            <a:ext cx="5400675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645625"/>
            <a:ext cx="4444951" cy="213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937365"/>
            <a:ext cx="5219100" cy="1000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62624" y="3742675"/>
            <a:ext cx="817725" cy="8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5195550" y="4672900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Demo 1 - Shodan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251400" y="5845000"/>
            <a:ext cx="444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ES" sz="1100" u="sng">
                <a:solidFill>
                  <a:srgbClr val="1155CC"/>
                </a:solidFill>
                <a:highlight>
                  <a:srgbClr val="FFFFFF"/>
                </a:highlight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https://github.com/jakejarvis/awesome-shodan-queries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71499" y="3742675"/>
            <a:ext cx="817725" cy="8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251400" y="764700"/>
            <a:ext cx="10802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</a:t>
            </a:r>
            <a:r>
              <a:rPr lang="es-ES"/>
              <a:t>Equipos expuestos en internet - Shodan</a:t>
            </a:r>
            <a:endParaRPr/>
          </a:p>
        </p:txBody>
      </p:sp>
      <p:sp>
        <p:nvSpPr>
          <p:cNvPr id="189" name="Google Shape;189;p2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90" name="Google Shape;190;p21"/>
          <p:cNvSpPr txBox="1"/>
          <p:nvPr/>
        </p:nvSpPr>
        <p:spPr>
          <a:xfrm>
            <a:off x="1304050" y="2354850"/>
            <a:ext cx="101442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7000">
                <a:latin typeface="Calibri"/>
                <a:ea typeface="Calibri"/>
                <a:cs typeface="Calibri"/>
                <a:sym typeface="Calibri"/>
              </a:rPr>
              <a:t>EJERCICIOS SHODAN  CIBER RANGE OT</a:t>
            </a:r>
            <a:endParaRPr b="1" sz="7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5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Ejercicios</a:t>
            </a:r>
            <a:endParaRPr b="1" sz="5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251400" y="764700"/>
            <a:ext cx="11171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</a:t>
            </a:r>
            <a:r>
              <a:rPr lang="es-ES"/>
              <a:t>Equipos expuestos en internet - Censys</a:t>
            </a:r>
            <a:endParaRPr/>
          </a:p>
        </p:txBody>
      </p:sp>
      <p:sp>
        <p:nvSpPr>
          <p:cNvPr id="196" name="Google Shape;196;p2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00" y="1264275"/>
            <a:ext cx="10913426" cy="48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4755050" y="6084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https://search.censys.io/</a:t>
            </a:r>
            <a:endParaRPr/>
          </a:p>
        </p:txBody>
      </p:sp>
      <p:sp>
        <p:nvSpPr>
          <p:cNvPr id="199" name="Google Shape;199;p22"/>
          <p:cNvSpPr txBox="1"/>
          <p:nvPr/>
        </p:nvSpPr>
        <p:spPr>
          <a:xfrm>
            <a:off x="1738150" y="2803950"/>
            <a:ext cx="7754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EJ:   Siemens   Spain   port 80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251400" y="764700"/>
            <a:ext cx="11137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</a:t>
            </a:r>
            <a:r>
              <a:rPr lang="es-ES"/>
              <a:t>Equipos expuestos en internet - Censys</a:t>
            </a:r>
            <a:endParaRPr/>
          </a:p>
        </p:txBody>
      </p:sp>
      <p:sp>
        <p:nvSpPr>
          <p:cNvPr id="205" name="Google Shape;205;p2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06" name="Google Shape;206;p23"/>
          <p:cNvSpPr txBox="1"/>
          <p:nvPr/>
        </p:nvSpPr>
        <p:spPr>
          <a:xfrm>
            <a:off x="4755050" y="6084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https://search.censys.io/</a:t>
            </a: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074" y="1628125"/>
            <a:ext cx="817725" cy="8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/>
          <p:nvPr/>
        </p:nvSpPr>
        <p:spPr>
          <a:xfrm>
            <a:off x="509000" y="2558350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Demo 2 - Censys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5100" y="1493100"/>
            <a:ext cx="67151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1013" y="2302725"/>
            <a:ext cx="5509979" cy="36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221525" y="678550"/>
            <a:ext cx="111729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</a:t>
            </a:r>
            <a:r>
              <a:rPr lang="es-ES"/>
              <a:t>Equipos expuestos en internet - Webserver</a:t>
            </a:r>
            <a:endParaRPr/>
          </a:p>
        </p:txBody>
      </p:sp>
      <p:sp>
        <p:nvSpPr>
          <p:cNvPr id="216" name="Google Shape;216;p2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074" y="1628125"/>
            <a:ext cx="817725" cy="8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/>
        </p:nvSpPr>
        <p:spPr>
          <a:xfrm>
            <a:off x="509000" y="2558350"/>
            <a:ext cx="23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Demo 3 - Webserver abierto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3350" y="3484575"/>
            <a:ext cx="540067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850" y="3799250"/>
            <a:ext cx="5400675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0250" y="1392175"/>
            <a:ext cx="5162850" cy="18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4"/>
          <p:cNvSpPr txBox="1"/>
          <p:nvPr/>
        </p:nvSpPr>
        <p:spPr>
          <a:xfrm>
            <a:off x="4804500" y="3083500"/>
            <a:ext cx="27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inurl:”Portal/Portal.mwsl”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8051100" y="1441375"/>
            <a:ext cx="274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u="sng">
                <a:solidFill>
                  <a:srgbClr val="CE93D8"/>
                </a:solid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 server expuesto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8000250" y="2025913"/>
            <a:ext cx="28443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Web server expuesto 1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375" y="1811362"/>
            <a:ext cx="5656725" cy="44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>
            <p:ph type="title"/>
          </p:nvPr>
        </p:nvSpPr>
        <p:spPr>
          <a:xfrm>
            <a:off x="436825" y="747925"/>
            <a:ext cx="10624500" cy="11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3.- </a:t>
            </a:r>
            <a:r>
              <a:rPr lang="es-ES" sz="3600">
                <a:latin typeface="Calibri"/>
                <a:ea typeface="Calibri"/>
                <a:cs typeface="Calibri"/>
                <a:sym typeface="Calibri"/>
              </a:rPr>
              <a:t>Equipos expuestos en internet</a:t>
            </a:r>
            <a:endParaRPr sz="3200"/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4643" y="1259243"/>
            <a:ext cx="1205700" cy="74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5100" y="1337975"/>
            <a:ext cx="1337174" cy="7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 txBox="1"/>
          <p:nvPr/>
        </p:nvSpPr>
        <p:spPr>
          <a:xfrm>
            <a:off x="9119100" y="2191375"/>
            <a:ext cx="10272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Acceso web Port 80/443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10553450" y="2251125"/>
            <a:ext cx="1027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0600325" y="2221275"/>
            <a:ext cx="8067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Acceso Tia Portal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 102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925" y="2411650"/>
            <a:ext cx="4643675" cy="26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5"/>
          <p:cNvSpPr txBox="1"/>
          <p:nvPr/>
        </p:nvSpPr>
        <p:spPr>
          <a:xfrm>
            <a:off x="363575" y="2818900"/>
            <a:ext cx="956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 80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title"/>
          </p:nvPr>
        </p:nvSpPr>
        <p:spPr>
          <a:xfrm>
            <a:off x="251400" y="764700"/>
            <a:ext cx="11750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</a:t>
            </a:r>
            <a:r>
              <a:rPr lang="es-ES"/>
              <a:t>Equipos expuestos en internet</a:t>
            </a:r>
            <a:r>
              <a:rPr lang="es-ES"/>
              <a:t>-(Búsqueda pasiva info)</a:t>
            </a:r>
            <a:endParaRPr/>
          </a:p>
        </p:txBody>
      </p:sp>
      <p:sp>
        <p:nvSpPr>
          <p:cNvPr id="244" name="Google Shape;244;p2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45" name="Google Shape;245;p26"/>
          <p:cNvSpPr txBox="1"/>
          <p:nvPr/>
        </p:nvSpPr>
        <p:spPr>
          <a:xfrm>
            <a:off x="1835025" y="2933425"/>
            <a:ext cx="88941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rgbClr val="3D3D3C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Los </a:t>
            </a:r>
            <a:r>
              <a:rPr b="1" lang="es-ES" sz="1700">
                <a:solidFill>
                  <a:srgbClr val="3D3D3C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Google Dorks</a:t>
            </a:r>
            <a:r>
              <a:rPr lang="es-ES" sz="1700">
                <a:solidFill>
                  <a:srgbClr val="3D3D3C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, también conocidos como</a:t>
            </a:r>
            <a:r>
              <a:rPr lang="es-ES" sz="1700">
                <a:solidFill>
                  <a:srgbClr val="DA243D"/>
                </a:solidFill>
                <a:highlight>
                  <a:srgbClr val="FFFFFF"/>
                </a:highlight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s-ES" sz="1700">
                <a:solidFill>
                  <a:srgbClr val="DA243D"/>
                </a:solidFill>
                <a:highlight>
                  <a:srgbClr val="FFFFFF"/>
                </a:highlight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Hacking</a:t>
            </a:r>
            <a:r>
              <a:rPr lang="es-ES" sz="1700">
                <a:solidFill>
                  <a:srgbClr val="3D3D3C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, son combinaciones de operadores de búsqueda que se utilizan para extraer información valiosa desde Google. El término tiene un origen despectivo, debido a que </a:t>
            </a:r>
            <a:r>
              <a:rPr i="1" lang="es-ES" sz="1700">
                <a:solidFill>
                  <a:srgbClr val="3D3D3C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dork</a:t>
            </a:r>
            <a:r>
              <a:rPr lang="es-ES" sz="1700">
                <a:solidFill>
                  <a:srgbClr val="3D3D3C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significa «idiota» y se denomina </a:t>
            </a:r>
            <a:r>
              <a:rPr i="1" lang="es-ES" sz="1700">
                <a:solidFill>
                  <a:srgbClr val="3D3D3C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googledork</a:t>
            </a:r>
            <a:r>
              <a:rPr lang="es-ES" sz="1700">
                <a:solidFill>
                  <a:srgbClr val="3D3D3C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 una persona inepta.</a:t>
            </a:r>
            <a:endParaRPr sz="1700">
              <a:solidFill>
                <a:srgbClr val="3D3D3C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rgbClr val="3D3D3C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En términos más simples, un Google Dork es una búsqueda avanzada, la cual admite una serie de parámetros para realizar búsquedas en Google y obtener resultados concretos o información más relevante para el usuario.</a:t>
            </a:r>
            <a:endParaRPr sz="1700">
              <a:solidFill>
                <a:srgbClr val="3D3D3C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3800" y="1446438"/>
            <a:ext cx="38766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7575" y="1446450"/>
            <a:ext cx="3577750" cy="1204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83" name="Google Shape;8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3400" y="1645500"/>
            <a:ext cx="4789100" cy="48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9"/>
          <p:cNvSpPr txBox="1"/>
          <p:nvPr>
            <p:ph type="title"/>
          </p:nvPr>
        </p:nvSpPr>
        <p:spPr>
          <a:xfrm>
            <a:off x="436825" y="747925"/>
            <a:ext cx="10624500" cy="11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3.- </a:t>
            </a:r>
            <a:r>
              <a:rPr lang="es-ES" sz="3600">
                <a:latin typeface="Calibri"/>
                <a:ea typeface="Calibri"/>
                <a:cs typeface="Calibri"/>
                <a:sym typeface="Calibri"/>
              </a:rPr>
              <a:t>Equipos expuestos en internet</a:t>
            </a:r>
            <a:r>
              <a:rPr lang="es-ES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251400" y="764700"/>
            <a:ext cx="788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</a:t>
            </a:r>
            <a:r>
              <a:rPr lang="es-ES"/>
              <a:t>Equipos expuestos en internet</a:t>
            </a:r>
            <a:endParaRPr/>
          </a:p>
        </p:txBody>
      </p:sp>
      <p:sp>
        <p:nvSpPr>
          <p:cNvPr id="253" name="Google Shape;253;p2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1835025" y="1856550"/>
            <a:ext cx="8894100" cy="51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rgbClr val="3D3D3C"/>
                </a:solidFill>
                <a:highlight>
                  <a:srgbClr val="FFFFFF"/>
                </a:highlight>
              </a:rPr>
              <a:t>Estos son ejemplos de información sensible que se puede encontrar mediante los Google Dorks:</a:t>
            </a:r>
            <a:endParaRPr sz="1700">
              <a:solidFill>
                <a:srgbClr val="3D3D3C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3D3D3C"/>
              </a:buClr>
              <a:buSzPts val="1700"/>
              <a:buFont typeface="Arial"/>
              <a:buChar char="●"/>
            </a:pPr>
            <a:r>
              <a:rPr lang="es-ES" sz="1700">
                <a:solidFill>
                  <a:srgbClr val="3D3D3C"/>
                </a:solidFill>
                <a:highlight>
                  <a:srgbClr val="FFFFFF"/>
                </a:highlight>
              </a:rPr>
              <a:t>Nombre de usuario y contraseñas.</a:t>
            </a:r>
            <a:endParaRPr sz="1700">
              <a:solidFill>
                <a:srgbClr val="3D3D3C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C"/>
              </a:buClr>
              <a:buSzPts val="1700"/>
              <a:buFont typeface="Arial"/>
              <a:buChar char="●"/>
            </a:pPr>
            <a:r>
              <a:rPr lang="es-ES" sz="1700">
                <a:solidFill>
                  <a:srgbClr val="3D3D3C"/>
                </a:solidFill>
                <a:highlight>
                  <a:srgbClr val="FFFFFF"/>
                </a:highlight>
              </a:rPr>
              <a:t>Imágenes y videos.</a:t>
            </a:r>
            <a:endParaRPr sz="1700">
              <a:solidFill>
                <a:srgbClr val="3D3D3C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C"/>
              </a:buClr>
              <a:buSzPts val="1700"/>
              <a:buFont typeface="Arial"/>
              <a:buChar char="●"/>
            </a:pPr>
            <a:r>
              <a:rPr lang="es-ES" sz="1700">
                <a:solidFill>
                  <a:srgbClr val="3D3D3C"/>
                </a:solidFill>
                <a:highlight>
                  <a:srgbClr val="FFFFFF"/>
                </a:highlight>
              </a:rPr>
              <a:t>URLs privadas.</a:t>
            </a:r>
            <a:endParaRPr sz="1700">
              <a:solidFill>
                <a:srgbClr val="3D3D3C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C"/>
              </a:buClr>
              <a:buSzPts val="1700"/>
              <a:buFont typeface="Arial"/>
              <a:buChar char="●"/>
            </a:pPr>
            <a:r>
              <a:rPr lang="es-ES" sz="1700">
                <a:solidFill>
                  <a:srgbClr val="3D3D3C"/>
                </a:solidFill>
                <a:highlight>
                  <a:srgbClr val="FFFFFF"/>
                </a:highlight>
              </a:rPr>
              <a:t>Documentos sensibles.</a:t>
            </a:r>
            <a:endParaRPr sz="1700">
              <a:solidFill>
                <a:srgbClr val="3D3D3C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C"/>
              </a:buClr>
              <a:buSzPts val="1700"/>
              <a:buFont typeface="Arial"/>
              <a:buChar char="●"/>
            </a:pPr>
            <a:r>
              <a:rPr lang="es-ES" sz="1700">
                <a:solidFill>
                  <a:srgbClr val="3D3D3C"/>
                </a:solidFill>
                <a:highlight>
                  <a:srgbClr val="FFFFFF"/>
                </a:highlight>
              </a:rPr>
              <a:t>Detalles de cuentas bancarias.</a:t>
            </a:r>
            <a:endParaRPr sz="1700">
              <a:solidFill>
                <a:srgbClr val="3D3D3C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C"/>
              </a:buClr>
              <a:buSzPts val="1700"/>
              <a:buFont typeface="Arial"/>
              <a:buChar char="●"/>
            </a:pPr>
            <a:r>
              <a:rPr lang="es-ES" sz="1700">
                <a:solidFill>
                  <a:srgbClr val="3D3D3C"/>
                </a:solidFill>
                <a:highlight>
                  <a:srgbClr val="FFFFFF"/>
                </a:highlight>
              </a:rPr>
              <a:t>Listas de correos electrónicos.</a:t>
            </a:r>
            <a:endParaRPr sz="1700">
              <a:solidFill>
                <a:srgbClr val="3D3D3C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C"/>
              </a:buClr>
              <a:buSzPts val="1700"/>
              <a:buFont typeface="Arial"/>
              <a:buChar char="●"/>
            </a:pPr>
            <a:r>
              <a:rPr lang="es-ES" sz="1700">
                <a:solidFill>
                  <a:srgbClr val="3D3D3C"/>
                </a:solidFill>
                <a:highlight>
                  <a:srgbClr val="FFFFFF"/>
                </a:highlight>
              </a:rPr>
              <a:t>Sitios web vulnerables.</a:t>
            </a:r>
            <a:endParaRPr sz="1700">
              <a:solidFill>
                <a:srgbClr val="3D3D3C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C"/>
              </a:buClr>
              <a:buSzPts val="1700"/>
              <a:buFont typeface="Arial"/>
              <a:buChar char="●"/>
            </a:pPr>
            <a:r>
              <a:rPr lang="es-ES" sz="1700">
                <a:solidFill>
                  <a:srgbClr val="3D3D3C"/>
                </a:solidFill>
                <a:highlight>
                  <a:srgbClr val="FFFFFF"/>
                </a:highlight>
              </a:rPr>
              <a:t>Páginas de inicio de sesión de administrador.</a:t>
            </a:r>
            <a:endParaRPr sz="1700">
              <a:solidFill>
                <a:srgbClr val="3D3D3C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C"/>
              </a:buClr>
              <a:buSzPts val="1700"/>
              <a:buFont typeface="Arial"/>
              <a:buChar char="●"/>
            </a:pPr>
            <a:r>
              <a:rPr lang="es-ES" sz="1700">
                <a:solidFill>
                  <a:srgbClr val="3D3D3C"/>
                </a:solidFill>
                <a:highlight>
                  <a:srgbClr val="FFFFFF"/>
                </a:highlight>
              </a:rPr>
              <a:t>Directorios de copias de seguridad.</a:t>
            </a:r>
            <a:endParaRPr sz="1700">
              <a:solidFill>
                <a:srgbClr val="3D3D3C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C"/>
              </a:buClr>
              <a:buSzPts val="1700"/>
              <a:buFont typeface="Arial"/>
              <a:buChar char="●"/>
            </a:pPr>
            <a:r>
              <a:rPr lang="es-ES" sz="1700">
                <a:solidFill>
                  <a:srgbClr val="3D3D3C"/>
                </a:solidFill>
                <a:highlight>
                  <a:srgbClr val="FFFFFF"/>
                </a:highlight>
              </a:rPr>
              <a:t>Y mucho más.</a:t>
            </a:r>
            <a:endParaRPr sz="1700">
              <a:solidFill>
                <a:srgbClr val="3D3D3C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D3D3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425" y="3033288"/>
            <a:ext cx="38766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251400" y="764700"/>
            <a:ext cx="788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</a:t>
            </a:r>
            <a:r>
              <a:rPr lang="es-ES"/>
              <a:t>Equipos expuestos en internet</a:t>
            </a:r>
            <a:endParaRPr/>
          </a:p>
        </p:txBody>
      </p:sp>
      <p:sp>
        <p:nvSpPr>
          <p:cNvPr id="261" name="Google Shape;261;p2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62" name="Google Shape;2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125" y="4600625"/>
            <a:ext cx="7601053" cy="8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124" y="1605425"/>
            <a:ext cx="817725" cy="8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/>
        </p:nvSpPr>
        <p:spPr>
          <a:xfrm>
            <a:off x="321475" y="2533225"/>
            <a:ext cx="21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Demo 4 - Google Dorks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950" y="1680925"/>
            <a:ext cx="45148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9138" y="2532513"/>
            <a:ext cx="45624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8175" y="3571325"/>
            <a:ext cx="452437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>
            <p:ph type="title"/>
          </p:nvPr>
        </p:nvSpPr>
        <p:spPr>
          <a:xfrm>
            <a:off x="251400" y="764700"/>
            <a:ext cx="788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Equipos expuestos en internet</a:t>
            </a:r>
            <a:endParaRPr/>
          </a:p>
        </p:txBody>
      </p:sp>
      <p:sp>
        <p:nvSpPr>
          <p:cNvPr id="273" name="Google Shape;273;p2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74" name="Google Shape;274;p29"/>
          <p:cNvSpPr txBox="1"/>
          <p:nvPr/>
        </p:nvSpPr>
        <p:spPr>
          <a:xfrm>
            <a:off x="1304050" y="2354850"/>
            <a:ext cx="10144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7000">
                <a:latin typeface="Calibri"/>
                <a:ea typeface="Calibri"/>
                <a:cs typeface="Calibri"/>
                <a:sym typeface="Calibri"/>
              </a:rPr>
              <a:t>EJERCICIO BÚSQUEDA DE FICHEROS</a:t>
            </a:r>
            <a:endParaRPr b="1" sz="7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type="title"/>
          </p:nvPr>
        </p:nvSpPr>
        <p:spPr>
          <a:xfrm>
            <a:off x="251400" y="764700"/>
            <a:ext cx="10705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</a:t>
            </a:r>
            <a:r>
              <a:rPr lang="es-ES"/>
              <a:t>Actividades de reconocimiento- Búsqued</a:t>
            </a:r>
            <a:r>
              <a:rPr lang="es-ES"/>
              <a:t>a DNS</a:t>
            </a:r>
            <a:endParaRPr/>
          </a:p>
        </p:txBody>
      </p:sp>
      <p:sp>
        <p:nvSpPr>
          <p:cNvPr id="280" name="Google Shape;280;p3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81" name="Google Shape;281;p30"/>
          <p:cNvSpPr txBox="1"/>
          <p:nvPr/>
        </p:nvSpPr>
        <p:spPr>
          <a:xfrm>
            <a:off x="1004225" y="3106975"/>
            <a:ext cx="977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202124"/>
                </a:solidFill>
                <a:highlight>
                  <a:srgbClr val="FFFFFF"/>
                </a:highlight>
              </a:rPr>
              <a:t>DNSdumpster </a:t>
            </a:r>
            <a:r>
              <a:rPr lang="es-ES" sz="1800">
                <a:solidFill>
                  <a:srgbClr val="202124"/>
                </a:solidFill>
                <a:highlight>
                  <a:srgbClr val="FFFFFF"/>
                </a:highlight>
              </a:rPr>
              <a:t>es una herramienta totalmente gratuita diseñada para facilitarnos el análisis de cualquier dominio y poder obtener en segundos todo tipo de información relacionada con este.</a:t>
            </a:r>
            <a:endParaRPr sz="2000"/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375" y="4019413"/>
            <a:ext cx="651510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/>
        </p:nvSpPr>
        <p:spPr>
          <a:xfrm>
            <a:off x="2922975" y="1565625"/>
            <a:ext cx="692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s-ES" sz="2500">
                <a:solidFill>
                  <a:schemeClr val="dk1"/>
                </a:solidFill>
              </a:rPr>
              <a:t>Búsqueda semi-pasiva de información.</a:t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>
            <p:ph type="title"/>
          </p:nvPr>
        </p:nvSpPr>
        <p:spPr>
          <a:xfrm>
            <a:off x="251400" y="764700"/>
            <a:ext cx="10603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</a:t>
            </a:r>
            <a:r>
              <a:rPr lang="es-ES"/>
              <a:t>Actividades de reconocimiento</a:t>
            </a:r>
            <a:r>
              <a:rPr lang="es-ES"/>
              <a:t> - </a:t>
            </a:r>
            <a:r>
              <a:rPr lang="es-ES" sz="1800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DNSdumpster </a:t>
            </a:r>
            <a:endParaRPr/>
          </a:p>
        </p:txBody>
      </p:sp>
      <p:sp>
        <p:nvSpPr>
          <p:cNvPr id="289" name="Google Shape;289;p3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225" y="1493088"/>
            <a:ext cx="9475590" cy="4591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type="title"/>
          </p:nvPr>
        </p:nvSpPr>
        <p:spPr>
          <a:xfrm>
            <a:off x="251400" y="764700"/>
            <a:ext cx="9933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</a:t>
            </a:r>
            <a:r>
              <a:rPr lang="es-ES"/>
              <a:t>Actividades de reconocimiento</a:t>
            </a:r>
            <a:r>
              <a:rPr lang="es-ES"/>
              <a:t> - </a:t>
            </a:r>
            <a:r>
              <a:rPr lang="es-ES" sz="1800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DNSdumpster </a:t>
            </a:r>
            <a:endParaRPr/>
          </a:p>
        </p:txBody>
      </p:sp>
      <p:sp>
        <p:nvSpPr>
          <p:cNvPr id="296" name="Google Shape;296;p3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97" name="Google Shape;2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825" y="1278800"/>
            <a:ext cx="584835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0375" y="2227125"/>
            <a:ext cx="7995407" cy="421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/>
          <p:nvPr>
            <p:ph type="title"/>
          </p:nvPr>
        </p:nvSpPr>
        <p:spPr>
          <a:xfrm>
            <a:off x="251400" y="764700"/>
            <a:ext cx="9933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Equipos expuestos en internet - </a:t>
            </a:r>
            <a:r>
              <a:rPr lang="es-ES" sz="1800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DNSdumpster </a:t>
            </a:r>
            <a:endParaRPr/>
          </a:p>
        </p:txBody>
      </p:sp>
      <p:sp>
        <p:nvSpPr>
          <p:cNvPr id="304" name="Google Shape;304;p3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05" name="Google Shape;305;p33"/>
          <p:cNvSpPr txBox="1"/>
          <p:nvPr/>
        </p:nvSpPr>
        <p:spPr>
          <a:xfrm>
            <a:off x="1304050" y="2354850"/>
            <a:ext cx="10144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7000">
                <a:latin typeface="Calibri"/>
                <a:ea typeface="Calibri"/>
                <a:cs typeface="Calibri"/>
                <a:sym typeface="Calibri"/>
              </a:rPr>
              <a:t>EJERCICIO INFORMACIÓN DEL DOMINIO</a:t>
            </a:r>
            <a:endParaRPr b="1" sz="7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5197625" y="4694550"/>
            <a:ext cx="2844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Ejercicio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251400" y="764700"/>
            <a:ext cx="788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</a:t>
            </a:r>
            <a:r>
              <a:rPr lang="es-ES"/>
              <a:t>Actividades de reconocimiento</a:t>
            </a:r>
            <a:endParaRPr/>
          </a:p>
        </p:txBody>
      </p:sp>
      <p:sp>
        <p:nvSpPr>
          <p:cNvPr id="312" name="Google Shape;312;p3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13" name="Google Shape;313;p34"/>
          <p:cNvSpPr txBox="1"/>
          <p:nvPr/>
        </p:nvSpPr>
        <p:spPr>
          <a:xfrm>
            <a:off x="2397600" y="2263650"/>
            <a:ext cx="8304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202124"/>
                </a:solidFill>
                <a:highlight>
                  <a:srgbClr val="FFFFFF"/>
                </a:highlight>
              </a:rPr>
              <a:t>FOCA </a:t>
            </a:r>
            <a:r>
              <a:rPr lang="es-ES" sz="2400">
                <a:solidFill>
                  <a:srgbClr val="202124"/>
                </a:solidFill>
                <a:highlight>
                  <a:srgbClr val="FFFFFF"/>
                </a:highlight>
              </a:rPr>
              <a:t>es un software de código abierto con el que podremos extraer los </a:t>
            </a:r>
            <a:r>
              <a:rPr b="1" lang="es-ES" sz="2400">
                <a:solidFill>
                  <a:srgbClr val="202124"/>
                </a:solidFill>
                <a:highlight>
                  <a:srgbClr val="FFFFFF"/>
                </a:highlight>
              </a:rPr>
              <a:t>metadatos </a:t>
            </a:r>
            <a:r>
              <a:rPr lang="es-ES" sz="2400">
                <a:solidFill>
                  <a:srgbClr val="202124"/>
                </a:solidFill>
                <a:highlight>
                  <a:srgbClr val="FFFFFF"/>
                </a:highlight>
              </a:rPr>
              <a:t>de cualquier tipo de documento (documentos de texto, imágenes, vídeos, etc.).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163" y="3776050"/>
            <a:ext cx="349567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type="title"/>
          </p:nvPr>
        </p:nvSpPr>
        <p:spPr>
          <a:xfrm>
            <a:off x="251400" y="764700"/>
            <a:ext cx="788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</a:t>
            </a:r>
            <a:r>
              <a:rPr lang="es-ES"/>
              <a:t>Actividades de reconocimiento</a:t>
            </a:r>
            <a:endParaRPr/>
          </a:p>
        </p:txBody>
      </p:sp>
      <p:sp>
        <p:nvSpPr>
          <p:cNvPr id="320" name="Google Shape;320;p3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21" name="Google Shape;32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074" y="1628125"/>
            <a:ext cx="817725" cy="8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5"/>
          <p:cNvSpPr txBox="1"/>
          <p:nvPr/>
        </p:nvSpPr>
        <p:spPr>
          <a:xfrm>
            <a:off x="368388" y="2585675"/>
            <a:ext cx="14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Demo 6 - Foca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9488" y="3268375"/>
            <a:ext cx="2328250" cy="2910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6425" y="1436050"/>
            <a:ext cx="6794575" cy="15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6150" y="3514050"/>
            <a:ext cx="58674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5"/>
          <p:cNvSpPr txBox="1"/>
          <p:nvPr/>
        </p:nvSpPr>
        <p:spPr>
          <a:xfrm>
            <a:off x="886500" y="5837025"/>
            <a:ext cx="150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Web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/>
          <p:nvPr>
            <p:ph type="title"/>
          </p:nvPr>
        </p:nvSpPr>
        <p:spPr>
          <a:xfrm>
            <a:off x="251400" y="764700"/>
            <a:ext cx="788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Equipos expuestos en internet</a:t>
            </a:r>
            <a:endParaRPr/>
          </a:p>
        </p:txBody>
      </p:sp>
      <p:sp>
        <p:nvSpPr>
          <p:cNvPr id="332" name="Google Shape;332;p3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33" name="Google Shape;333;p36"/>
          <p:cNvSpPr txBox="1"/>
          <p:nvPr/>
        </p:nvSpPr>
        <p:spPr>
          <a:xfrm>
            <a:off x="1304050" y="2354850"/>
            <a:ext cx="10144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7000">
                <a:latin typeface="Calibri"/>
                <a:ea typeface="Calibri"/>
                <a:cs typeface="Calibri"/>
                <a:sym typeface="Calibri"/>
              </a:rPr>
              <a:t>EJERCICIO METADATOS</a:t>
            </a:r>
            <a:endParaRPr b="1" sz="7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4427675" y="3787925"/>
            <a:ext cx="28443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Ejercicio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90" name="Google Shape;9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000" y="1447325"/>
            <a:ext cx="5656725" cy="44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275" y="1646025"/>
            <a:ext cx="5403026" cy="42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0"/>
          <p:cNvSpPr txBox="1"/>
          <p:nvPr>
            <p:ph type="title"/>
          </p:nvPr>
        </p:nvSpPr>
        <p:spPr>
          <a:xfrm>
            <a:off x="436825" y="747925"/>
            <a:ext cx="10624500" cy="11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3.- </a:t>
            </a:r>
            <a:r>
              <a:rPr lang="es-ES" sz="3600">
                <a:latin typeface="Calibri"/>
                <a:ea typeface="Calibri"/>
                <a:cs typeface="Calibri"/>
                <a:sym typeface="Calibri"/>
              </a:rPr>
              <a:t>Equipos expuestos en internet</a:t>
            </a:r>
            <a:endParaRPr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aphicFrame>
        <p:nvGraphicFramePr>
          <p:cNvPr id="98" name="Google Shape;98;p11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{776F05A1-C45A-4109-ACA5-8959E7BC2584}</a:tableStyleId>
              </a:tblPr>
              <a:tblGrid>
                <a:gridCol w="5142700"/>
                <a:gridCol w="5142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/>
                        <a:t>Puerto tcp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/>
                        <a:t>Servicio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FTP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SSH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80, 8080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HTTP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443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HTPPS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102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Siemens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9600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Omron Fins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4840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OPC UA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9" name="Google Shape;9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738" y="5314020"/>
            <a:ext cx="3590925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1"/>
          <p:cNvSpPr txBox="1"/>
          <p:nvPr>
            <p:ph type="title"/>
          </p:nvPr>
        </p:nvSpPr>
        <p:spPr>
          <a:xfrm>
            <a:off x="436825" y="747925"/>
            <a:ext cx="10624500" cy="11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3.- </a:t>
            </a:r>
            <a:r>
              <a:rPr lang="es-ES" sz="3600">
                <a:latin typeface="Calibri"/>
                <a:ea typeface="Calibri"/>
                <a:cs typeface="Calibri"/>
                <a:sym typeface="Calibri"/>
              </a:rPr>
              <a:t>Equipos expuestos en internet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/>
          <p:nvPr>
            <p:ph type="title"/>
          </p:nvPr>
        </p:nvSpPr>
        <p:spPr>
          <a:xfrm>
            <a:off x="251400" y="764700"/>
            <a:ext cx="10705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</a:t>
            </a:r>
            <a:r>
              <a:rPr lang="es-ES"/>
              <a:t>Equipos </a:t>
            </a:r>
            <a:r>
              <a:rPr lang="es-ES"/>
              <a:t>expuestos en internet - Shodan</a:t>
            </a:r>
            <a:endParaRPr/>
          </a:p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07" name="Google Shape;10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500" y="1520474"/>
            <a:ext cx="11043276" cy="4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2"/>
          <p:cNvSpPr txBox="1"/>
          <p:nvPr/>
        </p:nvSpPr>
        <p:spPr>
          <a:xfrm>
            <a:off x="133600" y="3918875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rgbClr val="202124"/>
                </a:solidFill>
                <a:highlight>
                  <a:srgbClr val="FFFFFF"/>
                </a:highlight>
              </a:rPr>
              <a:t>Shodan </a:t>
            </a:r>
            <a:r>
              <a:rPr lang="es-ES" sz="1500">
                <a:solidFill>
                  <a:srgbClr val="040C28"/>
                </a:solidFill>
              </a:rPr>
              <a:t>es un motor de búsqueda que sirve para encontrar dispositivos escaneados conectados a internet</a:t>
            </a:r>
            <a:r>
              <a:rPr lang="es-ES" sz="1500">
                <a:solidFill>
                  <a:srgbClr val="202124"/>
                </a:solidFill>
                <a:highlight>
                  <a:srgbClr val="FFFFFF"/>
                </a:highlight>
              </a:rPr>
              <a:t>. Este buscador se vale del escaneo de puertos, realizado por miles de usuarios, cuyos resultados se almacenan en sus servidores para que otros puedan consultarlos.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/>
          <p:nvPr>
            <p:ph type="title"/>
          </p:nvPr>
        </p:nvSpPr>
        <p:spPr>
          <a:xfrm>
            <a:off x="251400" y="764700"/>
            <a:ext cx="107052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3.- Equipos expuestos en internet - Shodan</a:t>
            </a:r>
            <a:endParaRPr/>
          </a:p>
        </p:txBody>
      </p:sp>
      <p:sp>
        <p:nvSpPr>
          <p:cNvPr id="114" name="Google Shape;114;p1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5" name="Google Shape;115;p13"/>
          <p:cNvSpPr txBox="1"/>
          <p:nvPr/>
        </p:nvSpPr>
        <p:spPr>
          <a:xfrm>
            <a:off x="751150" y="2011200"/>
            <a:ext cx="109368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50">
                <a:solidFill>
                  <a:srgbClr val="20212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En este aspecto, </a:t>
            </a:r>
            <a:r>
              <a:rPr lang="es-ES" sz="3650">
                <a:solidFill>
                  <a:srgbClr val="040C2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utilizar </a:t>
            </a:r>
            <a:r>
              <a:rPr b="1" lang="es-ES" sz="3650">
                <a:solidFill>
                  <a:srgbClr val="040C2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Shodan es completamente legal</a:t>
            </a:r>
            <a:r>
              <a:rPr lang="es-ES" sz="3650">
                <a:solidFill>
                  <a:srgbClr val="040C2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ya que se limita a mostrar información que ya está en Internet</a:t>
            </a:r>
            <a:r>
              <a:rPr lang="es-ES" sz="3650">
                <a:solidFill>
                  <a:srgbClr val="20212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. En cambio, </a:t>
            </a:r>
            <a:r>
              <a:rPr b="1" lang="es-ES" sz="3650">
                <a:solidFill>
                  <a:srgbClr val="20212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lo que no es legal es acceder a los servidores</a:t>
            </a:r>
            <a:r>
              <a:rPr lang="es-ES" sz="3650">
                <a:solidFill>
                  <a:srgbClr val="20212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que se muestran en los resultados, ya que puedes estar cometiendo delitos de ciberdelincuencia.</a:t>
            </a:r>
            <a:endParaRPr sz="3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type="title"/>
          </p:nvPr>
        </p:nvSpPr>
        <p:spPr>
          <a:xfrm>
            <a:off x="251400" y="764700"/>
            <a:ext cx="11442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</a:t>
            </a:r>
            <a:r>
              <a:rPr lang="es-ES"/>
              <a:t>Equipos expuestos en internet - Shodan</a:t>
            </a:r>
            <a:endParaRPr/>
          </a:p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22" name="Google Shape;12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4775" y="1275975"/>
            <a:ext cx="7250801" cy="51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7150" y="4892725"/>
            <a:ext cx="472440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00" y="2991850"/>
            <a:ext cx="2160350" cy="13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625" y="2171150"/>
            <a:ext cx="815277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8350" y="5245150"/>
            <a:ext cx="3839825" cy="9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/>
          <p:nvPr>
            <p:ph type="title"/>
          </p:nvPr>
        </p:nvSpPr>
        <p:spPr>
          <a:xfrm>
            <a:off x="251400" y="651925"/>
            <a:ext cx="11442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</a:t>
            </a:r>
            <a:r>
              <a:rPr lang="es-ES"/>
              <a:t>Equipos expuestos en internet - Shodan</a:t>
            </a:r>
            <a:endParaRPr/>
          </a:p>
        </p:txBody>
      </p:sp>
      <p:sp>
        <p:nvSpPr>
          <p:cNvPr id="132" name="Google Shape;132;p1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33" name="Google Shape;13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2375" y="1227925"/>
            <a:ext cx="472440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00" y="2991850"/>
            <a:ext cx="2160350" cy="13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6800" y="1833725"/>
            <a:ext cx="6166315" cy="4527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/>
          <p:nvPr>
            <p:ph type="title"/>
          </p:nvPr>
        </p:nvSpPr>
        <p:spPr>
          <a:xfrm>
            <a:off x="251400" y="764700"/>
            <a:ext cx="11442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3.- </a:t>
            </a:r>
            <a:r>
              <a:rPr lang="es-ES"/>
              <a:t>Equipos expuestos en internet - Shodan</a:t>
            </a:r>
            <a:endParaRPr/>
          </a:p>
        </p:txBody>
      </p:sp>
      <p:sp>
        <p:nvSpPr>
          <p:cNvPr id="141" name="Google Shape;141;p1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9380" y="1254975"/>
            <a:ext cx="2917087" cy="521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00" y="3147575"/>
            <a:ext cx="4926825" cy="27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6625" y="1285437"/>
            <a:ext cx="2807575" cy="515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 txBox="1"/>
          <p:nvPr/>
        </p:nvSpPr>
        <p:spPr>
          <a:xfrm>
            <a:off x="676075" y="1227925"/>
            <a:ext cx="10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SHODAN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6074" y="1628125"/>
            <a:ext cx="817725" cy="8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 txBox="1"/>
          <p:nvPr/>
        </p:nvSpPr>
        <p:spPr>
          <a:xfrm>
            <a:off x="509000" y="2558350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Demo 1 - Shodan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